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2000" cx="7560000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Proxima Nova Extrabold"/>
      <p:bold r:id="rId13"/>
    </p:embeddedFont>
    <p:embeddedFont>
      <p:font typeface="Proxima Nova Semibold"/>
      <p:regular r:id="rId14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ProximaNovaExtrabold-bold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regular.fntdata"/><Relationship Id="rId15" Type="http://schemas.openxmlformats.org/officeDocument/2006/relationships/font" Target="fonts/ProximaNovaSemibold-bold.fntdata"/><Relationship Id="rId14" Type="http://schemas.openxmlformats.org/officeDocument/2006/relationships/font" Target="fonts/ProximaNovaSemibold-regular.fntdata"/><Relationship Id="rId16" Type="http://schemas.openxmlformats.org/officeDocument/2006/relationships/font" Target="fonts/ProximaNova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67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67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42e33bd08_0_7:notes"/>
          <p:cNvSpPr/>
          <p:nvPr>
            <p:ph idx="2" type="sldImg"/>
          </p:nvPr>
        </p:nvSpPr>
        <p:spPr>
          <a:xfrm>
            <a:off x="2217067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42e33bd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42e33bd08_0_12:notes"/>
          <p:cNvSpPr/>
          <p:nvPr>
            <p:ph idx="2" type="sldImg"/>
          </p:nvPr>
        </p:nvSpPr>
        <p:spPr>
          <a:xfrm>
            <a:off x="2217067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42e33bd0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900" cy="4266900"/>
          </a:xfrm>
          <a:prstGeom prst="rect">
            <a:avLst/>
          </a:prstGeom>
        </p:spPr>
        <p:txBody>
          <a:bodyPr anchorCtr="0" anchor="b" bIns="198775" lIns="198775" spcFirstLastPara="1" rIns="198775" wrap="square" tIns="198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900" cy="16479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900" cy="4081200"/>
          </a:xfrm>
          <a:prstGeom prst="rect">
            <a:avLst/>
          </a:prstGeom>
        </p:spPr>
        <p:txBody>
          <a:bodyPr anchorCtr="0" anchor="b" bIns="198775" lIns="198775" spcFirstLastPara="1" rIns="198775" wrap="square" tIns="198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100"/>
              <a:buNone/>
              <a:defRPr sz="2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900" cy="27042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indent="-476250" lvl="0" marL="457200" algn="ctr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indent="-419100" lvl="1" marL="9144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900" cy="17496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900" cy="71019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indent="-476250" lvl="0" marL="457200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2000" cy="1570800"/>
          </a:xfrm>
          <a:prstGeom prst="rect">
            <a:avLst/>
          </a:prstGeom>
        </p:spPr>
        <p:txBody>
          <a:bodyPr anchorCtr="0" anchor="b" bIns="198775" lIns="198775" spcFirstLastPara="1" rIns="198775" wrap="square" tIns="198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2000" cy="66090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8775" lIns="198775" spcFirstLastPara="1" rIns="198775" wrap="square" tIns="198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700" cy="3081300"/>
          </a:xfrm>
          <a:prstGeom prst="rect">
            <a:avLst/>
          </a:prstGeom>
        </p:spPr>
        <p:txBody>
          <a:bodyPr anchorCtr="0" anchor="b" bIns="198775" lIns="198775" spcFirstLastPara="1" rIns="198775" wrap="square" tIns="1987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700" cy="2567100"/>
          </a:xfrm>
          <a:prstGeom prst="rect">
            <a:avLst/>
          </a:prstGeom>
        </p:spPr>
        <p:txBody>
          <a:bodyPr anchorCtr="0" anchor="t" bIns="198775" lIns="198775" spcFirstLastPara="1" rIns="198775" wrap="square" tIns="198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500" cy="76809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indent="-476250" lvl="0" marL="457200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9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8775" lIns="198775" spcFirstLastPara="1" rIns="198775" wrap="square" tIns="1987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8775" lIns="198775" spcFirstLastPara="1" rIns="198775" wrap="square" tIns="198775">
            <a:normAutofit/>
          </a:bodyPr>
          <a:lstStyle>
            <a:lvl1pPr indent="-476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Char char="●"/>
              <a:defRPr sz="3900">
                <a:solidFill>
                  <a:schemeClr val="dk2"/>
                </a:solidFill>
              </a:defRPr>
            </a:lvl1pPr>
            <a:lvl2pPr indent="-419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2pPr>
            <a:lvl3pPr indent="-419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3pPr>
            <a:lvl4pPr indent="-419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4pPr>
            <a:lvl5pPr indent="-419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5pPr>
            <a:lvl6pPr indent="-419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6pPr>
            <a:lvl7pPr indent="-419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7pPr>
            <a:lvl8pPr indent="-419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8pPr>
            <a:lvl9pPr indent="-419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8775" lIns="198775" spcFirstLastPara="1" rIns="198775" wrap="square" tIns="198775">
            <a:norm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0" cy="106952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25850" y="2799400"/>
            <a:ext cx="5628000" cy="6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57925" y="2714950"/>
            <a:ext cx="6008700" cy="70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уважаем друг друга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не грубим и не обзываемся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не дразним друг друга из-за внешности, одежды или причёски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играем в безопасные игры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умеем говорить и слушать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мирно решаем споры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 Semibold"/>
              <a:buAutoNum type="arabicPeriod"/>
            </a:pPr>
            <a: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приходим в класс за новыми знаниями и не мешаем друг другу </a:t>
            </a:r>
            <a:b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учиться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0" cy="1069520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56675" y="2410150"/>
            <a:ext cx="5887500" cy="70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 Semibold"/>
              <a:buAutoNum type="arabicPeriod"/>
            </a:pPr>
            <a: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учимся с удовольствием</a:t>
            </a:r>
            <a:endParaRPr sz="20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 Semibold"/>
              <a:buAutoNum type="arabicPeriod"/>
            </a:pPr>
            <a: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помогаем друг друг</a:t>
            </a:r>
            <a: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у</a:t>
            </a:r>
            <a: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endParaRPr sz="20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roxima Nova Semibold"/>
              <a:buAutoNum type="arabicPeriod"/>
            </a:pPr>
            <a: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Вместе и дружно готовимся к конкурсам </a:t>
            </a:r>
            <a:b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ru" sz="2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и делаем творческую работу</a:t>
            </a:r>
            <a:endParaRPr sz="20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SzPts val="2000"/>
              <a:buFont typeface="Proxima Nova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Делимся друг с другом</a:t>
            </a:r>
            <a:endParaRPr sz="20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Р</a:t>
            </a:r>
            <a:r>
              <a:rPr lang="ru" sz="20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адуемся успехам друг друга</a:t>
            </a:r>
            <a:endParaRPr sz="20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поддерживаем порядок в нашем классе, бережём школьное имущество</a:t>
            </a:r>
            <a:br>
              <a:rPr lang="ru" sz="20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endParaRPr sz="20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 Semibold"/>
              <a:buAutoNum type="arabicPeriod"/>
            </a:pPr>
            <a:r>
              <a:rPr lang="ru" sz="20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Вместе трудимся и вместе отдыхаем!</a:t>
            </a:r>
            <a:endParaRPr sz="20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" y="0"/>
            <a:ext cx="7560000" cy="106951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926025" y="1949583"/>
            <a:ext cx="57183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Неважно, что произойдёт, наш класс всегда идёт вперёд!</a:t>
            </a:r>
            <a:endParaRPr sz="20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022450" y="3763525"/>
            <a:ext cx="5559900" cy="59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Мы — команда!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Каждый день стараемся стать лучше, чем вчера!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Вместе идём к успеху, преодолеваем сложности и неудачи!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Гордимся своей школой и классом, держим марку! </a:t>
            </a:r>
            <a:endParaRPr sz="2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Не боимся трудностей и защищаем друг друга!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Proxima Nova Semibold"/>
              <a:buAutoNum type="arabicPeriod"/>
            </a:pPr>
            <a:r>
              <a:rPr lang="ru" sz="2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Вместе мы сила!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